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85b0afb4b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b85b0afb4b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85b0afb4b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85b0afb4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8612cdf9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8612cdf9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85b0afb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85b0afb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85b0afb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85b0afb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85b0afb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85b0afb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b85b0afb4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b85b0afb4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b85b0afb4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b85b0afb4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8612cdf9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8612cdf9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b8612cdf9a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b8612cdf9a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b85b0afb4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b85b0afb4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gif"/><Relationship Id="rId6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515"/>
              <a:buFont typeface="Arial"/>
              <a:buNone/>
            </a:pPr>
            <a:r>
              <a:rPr lang="en" sz="3880"/>
              <a:t>A User Study on Robot Skill Learning Without a Cost Function: Optimization of Dynamic Movement Primitives via Naive User Feedback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Friedo, Abou Ghaloun, Bano</a:t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2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560" y="1017714"/>
            <a:ext cx="5466240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3342900" y="4492675"/>
            <a:ext cx="200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Model 2 (5 joints)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Had to create our own trajectory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Couldn’t simulate the game in qiBullet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Paper has no source code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 algorithm had to be approximated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dmpbbo is not very well documented/explained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Simulation(qiBullet)</a:t>
            </a:r>
            <a:endParaRPr/>
          </a:p>
        </p:txBody>
      </p:sp>
      <p:sp>
        <p:nvSpPr>
          <p:cNvPr id="148" name="Google Shape;148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Learning Algorithm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Experiment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Simulation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Conduction of Experiment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Results and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Difficulties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Demo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755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User-Friendly Robot Learning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Dynamic Movement Primitives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Simplifying robot learning for everyday users without precise demonstrations.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</a:t>
            </a:r>
            <a:r>
              <a:rPr lang="en"/>
              <a:t>feedback vs. objective cost function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Similar learning performances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Enhanced Human-Robot interaction </a:t>
            </a:r>
            <a:endParaRPr/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Continuous</a:t>
            </a:r>
            <a:r>
              <a:rPr lang="en"/>
              <a:t> action space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ball attached to a string and a cup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Pepper gets the ball into the cup</a:t>
            </a:r>
            <a:endParaRPr/>
          </a:p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150" y="1160650"/>
            <a:ext cx="3647149" cy="335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Algorithm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Utilizes</a:t>
            </a:r>
            <a:r>
              <a:rPr lang="en"/>
              <a:t> dynamic movement primitives (DMP)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Spring damper with forcing term as transformation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Gating</a:t>
            </a:r>
            <a:r>
              <a:rPr lang="en"/>
              <a:t> system to make forcing term </a:t>
            </a:r>
            <a:r>
              <a:rPr lang="en"/>
              <a:t>disappear</a:t>
            </a:r>
            <a:r>
              <a:rPr lang="en"/>
              <a:t> after convergence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Optimization with Black Box Optimization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Covariance Matrix Evolution Strategy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Locally weighted regression for function </a:t>
            </a:r>
            <a:r>
              <a:rPr lang="en"/>
              <a:t>approximators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had to approximate some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Paper has no source 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Experimental Setup wasn’t clear enough on architecture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Radial basis function network instead of LWR approximators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 from initial </a:t>
            </a:r>
            <a:r>
              <a:rPr lang="en"/>
              <a:t>trajectory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used a basic throw trajectory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Created </a:t>
            </a:r>
            <a:r>
              <a:rPr lang="en"/>
              <a:t>trajectory</a:t>
            </a:r>
            <a:r>
              <a:rPr lang="en"/>
              <a:t> using </a:t>
            </a:r>
            <a:r>
              <a:rPr lang="en"/>
              <a:t>dmpbbo</a:t>
            </a:r>
            <a:r>
              <a:rPr lang="en"/>
              <a:t> package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Regression on data points using dmpbbo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Rollout is simulated using the qiBullet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Matrix of cost_vars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Transformed into a trajectory, that provides radiant values per joint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qiBullet has a setJoints function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Feedback given over terminal 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1-5 from “not good at all” to “very good”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Inverted ratings as cost for minimization</a:t>
            </a:r>
            <a:endParaRPr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Usage of qiBullet to simulate Pepper’s movements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Different values given for joint movements in the arm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 Joint movement made manual</a:t>
            </a:r>
            <a:endParaRPr sz="100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RShoulderPitch, RElbowYaw and RElbowRoll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Specify initial and next position for each joint and add speed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 spawning not possible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movements after evaluation</a:t>
            </a:r>
            <a:endParaRPr/>
          </a:p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Conduction of Experiment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300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Estimated positions</a:t>
            </a: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Implement sliders into</a:t>
            </a:r>
            <a:br>
              <a:rPr lang="en"/>
            </a:br>
            <a:r>
              <a:rPr lang="en"/>
              <a:t>the GUI and export</a:t>
            </a:r>
            <a:br>
              <a:rPr lang="en"/>
            </a:br>
            <a:r>
              <a:rPr lang="en"/>
              <a:t>Initial trajectories</a:t>
            </a:r>
            <a:endParaRPr/>
          </a:p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30007" l="46949" r="0" t="13619"/>
          <a:stretch/>
        </p:blipFill>
        <p:spPr>
          <a:xfrm>
            <a:off x="4650950" y="1172300"/>
            <a:ext cx="4426275" cy="318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41965" l="0" r="73731" t="16286"/>
          <a:stretch/>
        </p:blipFill>
        <p:spPr>
          <a:xfrm>
            <a:off x="3129725" y="2722125"/>
            <a:ext cx="1518474" cy="163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/>
          <p:nvPr/>
        </p:nvSpPr>
        <p:spPr>
          <a:xfrm>
            <a:off x="7444650" y="715975"/>
            <a:ext cx="1195500" cy="141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5943525" y="715975"/>
            <a:ext cx="1195500" cy="141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1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n_updates = 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samples_per_update = 10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5050" y="2070175"/>
            <a:ext cx="2705100" cy="2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4947" y="715976"/>
            <a:ext cx="1402775" cy="13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5">
            <a:alphaModFix/>
          </a:blip>
          <a:srcRect b="28109" l="19352" r="13775" t="10956"/>
          <a:stretch/>
        </p:blipFill>
        <p:spPr>
          <a:xfrm>
            <a:off x="3432875" y="2098900"/>
            <a:ext cx="2432850" cy="27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 rotWithShape="1">
          <a:blip r:embed="rId6">
            <a:alphaModFix/>
          </a:blip>
          <a:srcRect b="18530" l="0" r="0" t="6781"/>
          <a:stretch/>
        </p:blipFill>
        <p:spPr>
          <a:xfrm>
            <a:off x="726667" y="2082063"/>
            <a:ext cx="2628408" cy="2761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2538866" y="1989842"/>
            <a:ext cx="93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highlight>
                  <a:srgbClr val="FF0000"/>
                </a:highlight>
              </a:rPr>
              <a:t>5 joints</a:t>
            </a:r>
            <a:endParaRPr sz="1800">
              <a:solidFill>
                <a:schemeClr val="lt1"/>
              </a:solidFill>
              <a:highlight>
                <a:srgbClr val="FF0000"/>
              </a:highlight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5054732" y="2006300"/>
            <a:ext cx="93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0000"/>
                </a:highlight>
              </a:rPr>
              <a:t>3 joints</a:t>
            </a:r>
            <a:endParaRPr sz="1800">
              <a:highlight>
                <a:srgbClr val="FF0000"/>
              </a:highlight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726675" y="4362013"/>
            <a:ext cx="2556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</a:rPr>
              <a:t>RShoulderPitch, RShoulderRoll, RElbowYaw, RElbowRoll, RWristYaw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3432875" y="4374325"/>
            <a:ext cx="22728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</a:rPr>
              <a:t>RShoulderPitch, RShoulderRoll,</a:t>
            </a:r>
            <a:endParaRPr sz="1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chemeClr val="lt1"/>
                </a:highlight>
              </a:rPr>
              <a:t>RElbowYaw</a:t>
            </a:r>
            <a:endParaRPr sz="19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